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F237B-1B6D-42E2-8483-633F8C09549A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8FF5B-A638-45BB-9D30-C57151622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8CC-641A-4CCB-83AF-78801D5026B1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F912-4666-4141-908D-08C82CED94FB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9D9-A243-4521-B319-1F934B637735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0F3-80D8-43EC-A573-912CF4F6AACF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66CF-4201-475D-9DA7-E884F9286637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5475-85BF-4E0B-8EA5-E802B57311FF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11E-E2CF-405E-AC60-B6A5B3ED9C8B}" type="datetime1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F7D-6398-444F-B171-83F363AEC3BB}" type="datetime1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48B1-D7DD-45FD-8BF2-BECCA7376A74}" type="datetime1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06B-E114-440A-BDFE-A106C492D78D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082-4B44-4806-8E25-5471BAEE4754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36EA-BB33-42E4-B6EA-ACF28692C6F4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LUOV and Rainbow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A35D1-CAD2-4937-BE49-CF4376A6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685C-25F8-498D-AA76-E1765C5F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AVX2 Optimized Performance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6C6ADE-5806-4D07-B37D-ADAFF89A2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4743"/>
            <a:ext cx="8229600" cy="31368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9BA46-2C3B-4C2D-866F-549F806A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3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A3E4-1194-4D93-B3A4-245581E0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AVX2 Performance w/ Precomputation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A24A45-AD8B-4451-A05E-164AE7BE2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8076"/>
            <a:ext cx="8229600" cy="26502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A8503-87DE-4C94-928D-915EC7D5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0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C543-A831-4799-8351-D6303AAD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Signing Precomputation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39C34-E5E6-40AB-9E5C-36A3732C2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Implemented an additional offline signing precomputation mode</a:t>
                </a:r>
              </a:p>
              <a:p>
                <a:r>
                  <a:rPr lang="en-US" dirty="0"/>
                  <a:t>Utilizes the fact that signature generation consists of:</a:t>
                </a:r>
              </a:p>
              <a:p>
                <a:pPr lvl="1"/>
                <a:r>
                  <a:rPr lang="en-US" dirty="0"/>
                  <a:t>Select a random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Generate linear system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⋅)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Probably a bad idea.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39C34-E5E6-40AB-9E5C-36A3732C2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21BAE-B8B5-465E-AED6-ED4593F7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3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A78-3CB3-4701-BB20-87D7C522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F85CB1-A010-4D9C-B56A-D889ECF94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9632"/>
            <a:ext cx="8229600" cy="21470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63373-AE54-4C8F-94EF-72421805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4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1500-3C6C-4320-BA70-67E55973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Round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ED1B-EDCE-4568-A785-F051F44C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Smaller security margin.  They say they were too conservative in Round 1</a:t>
            </a:r>
          </a:p>
          <a:p>
            <a:r>
              <a:rPr lang="en-US" dirty="0"/>
              <a:t>Includes the random “salt” to avoid fault-injection attacks.</a:t>
            </a:r>
          </a:p>
          <a:p>
            <a:r>
              <a:rPr lang="en-US" dirty="0"/>
              <a:t>Chooses Vinegar variables randomly instead of deterministically (for side-channel resistance and offline capabilities.)</a:t>
            </a:r>
          </a:p>
          <a:p>
            <a:r>
              <a:rPr lang="en-US" dirty="0"/>
              <a:t>Includes a ChaCha8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F66B3-55D1-4A52-B1AB-09B6204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9E23-13A8-4E7E-A58A-E9D76185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31D80-6085-4858-96FA-D4260E1DE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Also based on UOV</a:t>
            </a:r>
          </a:p>
          <a:p>
            <a:r>
              <a:rPr lang="en-US" dirty="0"/>
              <a:t>First proposed in 2004 with parameters that we too aggressive</a:t>
            </a:r>
          </a:p>
          <a:p>
            <a:r>
              <a:rPr lang="en-US" dirty="0"/>
              <a:t>Threads two (or more) UOV instances in a way that improves efficiency but maintains the algebraic complexity</a:t>
            </a:r>
          </a:p>
          <a:p>
            <a:r>
              <a:rPr lang="en-US" dirty="0"/>
              <a:t>Introduces new rank-based attack paths, but tunes parameters to account for their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85C68-974B-4178-8F00-76AF31CC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F2A2-4E00-420A-9F7B-CFCAE5C5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map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F6C94-C2F1-4644-8FF4-C4430EC02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Fix a finite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. Fix integers </a:t>
                </a:r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be the index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affine maps and construct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F6C94-C2F1-4644-8FF4-C4430EC02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8423B-E567-4C17-BAA3-ECAADEE1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5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7177-5DA1-4C2C-9565-CA04178A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map Inversion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37C400-C9BE-4666-83E5-56E27DF76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238"/>
            <a:ext cx="8229600" cy="37458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A6BD5-09B5-4E5C-BD4D-02CA9F64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5333-EAFC-486B-9B8C-D1C4B0C3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EUF-CMA 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9E47D-4D1E-4D47-87A1-D02D5FA0E1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Incorporates a random “salt” in the signature generation process.  The public key is inverted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With this modification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𝑈𝑈𝐹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𝐸𝑈𝐹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𝐶𝑀𝐴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9E47D-4D1E-4D47-87A1-D02D5FA0E1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6467A-9688-4963-A51B-FCCA0B1C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FA9A-BE7B-4B80-8A31-4BBD9624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Setup Parameters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58FAB2-FF1D-4590-A5BE-D37B60BF3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9343"/>
            <a:ext cx="8229600" cy="14276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48C00-EEEF-407D-8900-309E2D22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oil-vinegar signature scheme</a:t>
            </a:r>
          </a:p>
          <a:p>
            <a:r>
              <a:rPr lang="en-US" dirty="0"/>
              <a:t>Algebraically, LUOV is basically the same as UOV, which has been studied since 1998</a:t>
            </a:r>
          </a:p>
          <a:p>
            <a:r>
              <a:rPr lang="en-US" dirty="0"/>
              <a:t>Introduces a new “field lifting” modification that is original and exciting, but unstudied</a:t>
            </a:r>
          </a:p>
          <a:p>
            <a:r>
              <a:rPr lang="en-US" dirty="0"/>
              <a:t>Round 2 version incorporates random salts and randomizes vinegar variable selection</a:t>
            </a:r>
          </a:p>
          <a:p>
            <a:r>
              <a:rPr lang="en-US" dirty="0"/>
              <a:t>Still maintains a message recovery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1605D-B2C1-465D-8EB2-0B200FF4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04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86CE-C140-4B0F-A4A7-0C99A80E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8A88-E803-4057-A28C-F4D5EA838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cyclicRainbow</a:t>
            </a:r>
            <a:endParaRPr lang="en-US" dirty="0"/>
          </a:p>
          <a:p>
            <a:pPr lvl="1"/>
            <a:r>
              <a:rPr lang="en-US" dirty="0"/>
              <a:t>Not actually cyclic, but pseudorandom (not sure why they named it cyclic, exactly.)</a:t>
            </a:r>
          </a:p>
          <a:p>
            <a:pPr lvl="1"/>
            <a:r>
              <a:rPr lang="en-US" dirty="0"/>
              <a:t>About 70% smaller keys, but significantly slower verification.</a:t>
            </a:r>
          </a:p>
          <a:p>
            <a:r>
              <a:rPr lang="en-US" dirty="0" err="1"/>
              <a:t>compressedRainbow</a:t>
            </a:r>
            <a:endParaRPr lang="en-US" dirty="0"/>
          </a:p>
          <a:p>
            <a:pPr lvl="1"/>
            <a:r>
              <a:rPr lang="en-US" dirty="0"/>
              <a:t>Another variant that also </a:t>
            </a:r>
            <a:r>
              <a:rPr lang="en-US" dirty="0" err="1"/>
              <a:t>pseudorandomly</a:t>
            </a:r>
            <a:r>
              <a:rPr lang="en-US" dirty="0"/>
              <a:t> generates a portion of the private key</a:t>
            </a:r>
          </a:p>
          <a:p>
            <a:r>
              <a:rPr lang="en-US" dirty="0"/>
              <a:t>We basically asked for these.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B01B1-1669-4C7B-8802-081F54AE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21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E19-0414-4AE9-931A-16345A1A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Constant-</a:t>
            </a:r>
            <a:r>
              <a:rPr lang="en-US" dirty="0" err="1"/>
              <a:t>Timeness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CEF30-8C06-4DBE-9A07-3BA7D70EE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logarithm and exponential tables for multiplication with a large negative log for 0 to achieve constant-time implementations over GF(16).</a:t>
            </a:r>
          </a:p>
          <a:p>
            <a:r>
              <a:rPr lang="en-US" dirty="0"/>
              <a:t>For GF(256) they represent elements as degree one polynomials over GF(16) and bootstrap the GF(16) trick.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071B5-3BA1-461C-BDBF-3A43E23B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85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EC0C-81AF-475D-8029-15E5FDFD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Constant-Time Gaussian 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D043-276A-4AE0-B132-8A6D4AA5A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pivot value is used as a conditional for switching rows and is switched with every row containing a no-zero value.</a:t>
            </a:r>
          </a:p>
          <a:p>
            <a:r>
              <a:rPr lang="en-US" dirty="0"/>
              <a:t>Is slower than standard Gaussian elimination by 50% (GF(16)) and 100% (GF(256)).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D010C-D5D2-4CED-8D9D-E2D88AAD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3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28D4-C3D7-4BDB-B483-EE9F9667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Parameters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1C5B5F-805E-4EDC-8DE0-A8EA4F976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6216"/>
            <a:ext cx="8229600" cy="18139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BFCD6-F4DC-4909-9A21-86B9FB92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CD5B-C230-4896-8FC4-E49976A4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cyclic/</a:t>
            </a:r>
            <a:r>
              <a:rPr lang="en-US" dirty="0" err="1"/>
              <a:t>compressedRainbow</a:t>
            </a:r>
            <a:r>
              <a:rPr lang="en-US" dirty="0"/>
              <a:t> Parameters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D625E9-4336-46DC-A4DA-C1B5E3953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5852"/>
            <a:ext cx="8229600" cy="21546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630A5-5CFF-44B9-A163-FD557AC2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9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ACCA-6777-4A16-B1D5-BF675C1A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Performance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C78A52-175F-4BA1-9063-49BCB4E83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" y="2076994"/>
            <a:ext cx="8049748" cy="35723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65469-1AE3-41FE-BFED-575A507A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8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DA10-3F33-49CF-BE36-48717B9E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cyclic/</a:t>
            </a:r>
            <a:r>
              <a:rPr lang="en-US" sz="3800" dirty="0" err="1"/>
              <a:t>compressedRainbow</a:t>
            </a:r>
            <a:r>
              <a:rPr lang="en-US" sz="3800" dirty="0"/>
              <a:t> Performance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544181-68DC-4C1F-859B-81A75D730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6441"/>
            <a:ext cx="8229600" cy="34734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841AF-6F0A-48A9-994F-C97CFB43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0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F821-96E8-4647-8B46-E903FDEB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Against Known Attacks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BABBE6-23BB-43D9-BB31-873D4AAB7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9" y="2209800"/>
            <a:ext cx="7744689" cy="3276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EE269-AE85-461B-8197-FE677B58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45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FE78-DE37-4EED-86CC-8CBEFCAC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Round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B9DF8-FCED-4393-8DBE-3FF84090F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Key Generation.  Basically the direct analogue of what LUOV does.  (Ironic since the argument for this technique provided in Round 1 LUOV comes from the principal submitter of Rainbow which didn’t do it in round 1.)</a:t>
            </a:r>
          </a:p>
          <a:p>
            <a:r>
              <a:rPr lang="en-US" dirty="0"/>
              <a:t>More focused set of parameters (3 vs. 11ish)</a:t>
            </a:r>
          </a:p>
          <a:p>
            <a:r>
              <a:rPr lang="en-US" dirty="0"/>
              <a:t>Cyclic and </a:t>
            </a:r>
            <a:r>
              <a:rPr lang="en-US"/>
              <a:t>compressed versions we asked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44CFD-892B-4717-92E5-CBAA86FE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Oil-Vinegar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𝔽</m:t>
                    </m:r>
                  </m:oMath>
                </a14:m>
                <a:r>
                  <a:rPr lang="en-US" dirty="0"/>
                  <a:t> be a finite field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elements. Fix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p>
                    </m:sSup>
                  </m:oMath>
                </a14:m>
                <a:r>
                  <a:rPr lang="en-US" dirty="0"/>
                  <a:t>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𝑖𝑗𝑙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Finally,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affine and define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∘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4D5A2-3FDC-4FAC-82AB-80934EEF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0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1688-564A-4736-B4C6-0B644047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Quadratic Forms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C32B35-6CEE-444F-8D7B-5DC5B9121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𝑣𝑙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𝑣𝑙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𝑣𝑣𝑙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𝑛𝑙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𝑣𝑛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𝑛𝑙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𝑣𝑛𝑙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  ⋯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⋮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  ⋱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  ⋯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C32B35-6CEE-444F-8D7B-5DC5B9121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31D0F9-3978-4605-91E6-3B90623D3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87103"/>
              </p:ext>
            </p:extLst>
          </p:nvPr>
        </p:nvGraphicFramePr>
        <p:xfrm>
          <a:off x="3581400" y="4343400"/>
          <a:ext cx="2133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86870705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486704149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43814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46936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8A71E-79CE-4908-A621-BD556E1B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2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Oil-Vinegar (UOV)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Fix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 Define the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/>
                  <a:t>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𝑖𝑗𝑙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</a:rPr>
                        <m:t>_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Fix an affine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define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∘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7BADD-0B10-443C-AA13-6E07087C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8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Lifting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LUOV = Lifted UOV</a:t>
                </a:r>
              </a:p>
              <a:p>
                <a:r>
                  <a:rPr lang="en-US" dirty="0"/>
                  <a:t>The public key is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but the multivariate 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𝑿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is embedded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𝑿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UOV structure is the same</a:t>
                </a:r>
              </a:p>
              <a:p>
                <a:r>
                  <a:rPr lang="en-US" dirty="0"/>
                  <a:t>Parameters still selected so that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dirty="0"/>
                  <a:t> is hard even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C7688-3B2B-4623-ADE2-2C1533BB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2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of the Central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find a preimage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solve the linear 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𝒗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/>
                  <a:t> is random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Then solve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process is probabilistic</a:t>
                </a:r>
              </a:p>
              <a:p>
                <a:r>
                  <a:rPr lang="en-US" dirty="0"/>
                  <a:t>Failure probability is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92BD3-DFA1-4951-B654-4A41557E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5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9EA1-5E7E-43D6-A575-76B1CFF9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Side-Channel Leakage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788D7-D7C6-49BC-AF93-538C9A0A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 that constant-</a:t>
            </a:r>
            <a:r>
              <a:rPr lang="en-US" dirty="0" err="1"/>
              <a:t>timeness</a:t>
            </a:r>
            <a:r>
              <a:rPr lang="en-US" dirty="0"/>
              <a:t> of AVX2 implementation is “verified” by a couple of tools, </a:t>
            </a:r>
            <a:r>
              <a:rPr lang="en-US" dirty="0" err="1"/>
              <a:t>Valgrind</a:t>
            </a:r>
            <a:r>
              <a:rPr lang="en-US" dirty="0"/>
              <a:t> and </a:t>
            </a:r>
            <a:r>
              <a:rPr lang="en-US" dirty="0" err="1"/>
              <a:t>dudect</a:t>
            </a:r>
            <a:endParaRPr lang="en-US" dirty="0"/>
          </a:p>
          <a:p>
            <a:r>
              <a:rPr lang="en-US" dirty="0"/>
              <a:t>Admit that the </a:t>
            </a:r>
            <a:r>
              <a:rPr lang="en-US" dirty="0" err="1"/>
              <a:t>Valgrind</a:t>
            </a:r>
            <a:r>
              <a:rPr lang="en-US" dirty="0"/>
              <a:t> test fails specifically by leaking number of signing attempts made</a:t>
            </a:r>
          </a:p>
          <a:p>
            <a:r>
              <a:rPr lang="en-US" dirty="0"/>
              <a:t>No direct leakage of secret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ABFB1-2D90-4E9C-BB0C-8FE0829B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A803-4EDF-4841-9452-2B965775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LUOV Parameter Sets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C04218-E869-458B-B2D3-EBCCF39D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7119"/>
            <a:ext cx="8229600" cy="24121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EAE6-A198-48BC-A283-EAD09AC8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6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101E66-8CEF-4253-8B4C-6DAFCB34141A}"/>
</file>

<file path=customXml/itemProps2.xml><?xml version="1.0" encoding="utf-8"?>
<ds:datastoreItem xmlns:ds="http://schemas.openxmlformats.org/officeDocument/2006/customXml" ds:itemID="{9E974E19-740A-4AAE-ABC3-B945E0D25FD0}"/>
</file>

<file path=customXml/itemProps3.xml><?xml version="1.0" encoding="utf-8"?>
<ds:datastoreItem xmlns:ds="http://schemas.openxmlformats.org/officeDocument/2006/customXml" ds:itemID="{B4D51173-9774-4933-805E-449882782A5C}"/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771</Words>
  <Application>Microsoft Office PowerPoint</Application>
  <PresentationFormat>On-screen Show (4:3)</PresentationFormat>
  <Paragraphs>121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Office Theme</vt:lpstr>
      <vt:lpstr>LUOV and Rainbow</vt:lpstr>
      <vt:lpstr>LUOV</vt:lpstr>
      <vt:lpstr>Oil-Vinegar</vt:lpstr>
      <vt:lpstr>Structure of Quadratic Forms</vt:lpstr>
      <vt:lpstr>Unbalanced Oil-Vinegar (UOV)</vt:lpstr>
      <vt:lpstr>Field Lifting</vt:lpstr>
      <vt:lpstr>Inversion of the Central Map</vt:lpstr>
      <vt:lpstr>On Side-Channel Leakage</vt:lpstr>
      <vt:lpstr>LUOV Parameter Sets</vt:lpstr>
      <vt:lpstr>AVX2 Optimized Performance</vt:lpstr>
      <vt:lpstr>AVX2 Performance w/ Precomputation</vt:lpstr>
      <vt:lpstr>Offline Signing Precomputation</vt:lpstr>
      <vt:lpstr>Security Analyses</vt:lpstr>
      <vt:lpstr>Changes from Round 1</vt:lpstr>
      <vt:lpstr>Rainbow Round 2</vt:lpstr>
      <vt:lpstr>Rainbow map</vt:lpstr>
      <vt:lpstr>Rainbow map Inversion</vt:lpstr>
      <vt:lpstr>EUF-CMA Security</vt:lpstr>
      <vt:lpstr>Rainbow Setup Parameters</vt:lpstr>
      <vt:lpstr>New Variants</vt:lpstr>
      <vt:lpstr>Addressing Constant-Timeness</vt:lpstr>
      <vt:lpstr>Constant-Time Gaussian Elimination</vt:lpstr>
      <vt:lpstr>Rainbow Parameters</vt:lpstr>
      <vt:lpstr>cyclic/compressedRainbow Parameters</vt:lpstr>
      <vt:lpstr>Rainbow Performance</vt:lpstr>
      <vt:lpstr>cyclic/compressedRainbow Performance</vt:lpstr>
      <vt:lpstr>Security Against Known Attacks</vt:lpstr>
      <vt:lpstr>Changes From Round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LUOV and Rainbow</dc:title>
  <dc:creator>Daniel Smith</dc:creator>
  <cp:lastModifiedBy>Smith-Tone, Daniel (Fed)</cp:lastModifiedBy>
  <cp:revision>25</cp:revision>
  <dcterms:created xsi:type="dcterms:W3CDTF">2006-08-16T00:00:00Z</dcterms:created>
  <dcterms:modified xsi:type="dcterms:W3CDTF">2019-04-29T20:57:38Z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